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77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76F30-39EC-4CB6-8430-EC039920717E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CFBD4-A1FB-4239-98EE-9BDD2182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98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056B1D-D6C3-4921-AE33-FE96DC106AE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10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DEC173-F815-4618-8531-50DEE24BC671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5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795717-FF53-4B2F-B959-2301649759F3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39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9363BE-C49A-46A2-8F72-130445EAE6A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06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BBBC61-56F2-44B8-B64D-5F0D9EB1B0D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54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5D345D-9712-482C-ABC8-17626CA66B89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633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77D993-674C-492A-9D05-D8EF84983AC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01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41B0DA-8C1F-4417-961C-10DB7BCA115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27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C8E5C6-E7D0-4731-9F9E-E18DB8FCB5B2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037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0E2CCD-95BA-4926-B763-8CA23F2EA41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28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CC5851-1413-4512-B0D4-C20238817B5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989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195D25-48DD-4D85-9845-0B0EBC111622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344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5CF769-5DBD-4484-9882-83C725221CC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15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4C374E-0F54-4245-AD70-FE15D3E3394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628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49632A-2E51-440D-9D3B-AABB82608C8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586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ABD327-2FFF-486F-AE67-92C2A0287D8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51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35F4E1-C4D1-4F2E-9667-2DE63419018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3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07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9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13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9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19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287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37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93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4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20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FB165-96A0-4F75-85A2-16E20678C4D6}" type="datetimeFigureOut">
              <a:rPr lang="ru-RU" smtClean="0"/>
              <a:t>09.01.2022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63F95-B9A6-4800-BC6B-99FE99A14B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6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81607" y="2004314"/>
            <a:ext cx="8828786" cy="2123658"/>
          </a:xfrm>
          <a:prstGeom prst="rect">
            <a:avLst/>
          </a:prstGeom>
          <a:solidFill>
            <a:srgbClr val="BAF8F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ru-RU" sz="2800" b="1" dirty="0">
              <a:solidFill>
                <a:schemeClr val="accent2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endParaRPr lang="ru-RU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стыки железобетонных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</a:p>
          <a:p>
            <a:pPr algn="ctr" eaLnBrk="1" hangingPunct="1"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19113" y="352425"/>
            <a:ext cx="633412" cy="369888"/>
          </a:xfrm>
          <a:prstGeom prst="rect">
            <a:avLst/>
          </a:prstGeom>
          <a:solidFill>
            <a:srgbClr val="69EF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C00000"/>
                </a:solidFill>
              </a:rPr>
              <a:t>ТВЗ</a:t>
            </a:r>
          </a:p>
        </p:txBody>
      </p:sp>
    </p:spTree>
    <p:extLst>
      <p:ext uri="{BB962C8B-B14F-4D97-AF65-F5344CB8AC3E}">
        <p14:creationId xmlns:p14="http://schemas.microsoft.com/office/powerpoint/2010/main" val="1621778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Монтажные соединения железобетонных конструкций   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Монтажное соединение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это соединение сборных элементов строительных конструкций, выполняемое в процессе их монтажа непосредственно на строительстве.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Типы соединений.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зависимости от схемы и условий работы конструкций применяют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шарнирные или жесткие соединения.</a:t>
            </a:r>
          </a:p>
          <a:p>
            <a:pPr algn="just" eaLnBrk="1" hangingPunct="1">
              <a:defRPr/>
            </a:pP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К шарнирным соединениям относятся в основном стыки ненесущих и ограждающих конструкций (стен, покрытий).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Такие стыки, заделываемые раствором, уплотняющими или герметизирующими материалами, допускают незначительные перемещения стыкуемых элементов относительно друг друга. Шарнирные соединения применяются также при креплении ненесущих ограждающих конструкций к другим конструкциям.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Жесткие соединения в отличие от шарнирных не должны допускать относительных перемещений элементов в узлах.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Поэтому их выполняют обычно на сварке, жестких болтовых соединениях, замоноличиванием бетоном со скреплением арматуры стыкуемых элементов. Такими способами обычно стыкуют несущие конструкции каркасов зданий и сооружений.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зависимости от требований по несущей способности стыков и узлов и вида стыкуемых элементов применяют сухие, замоноличенные и смешанные монтажные соединения.</a:t>
            </a:r>
          </a:p>
          <a:p>
            <a:pPr algn="just" eaLnBrk="1" hangingPunct="1">
              <a:defRPr/>
            </a:pP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Сухие — это соединения на болтах или сварке, выполняемые без заделки зазоров (швов) между соединяемыми элементами раствором или бетоном.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способом соединяют элементы стальных конструкций с железобетонными, например при установке стальных связей между колоннами и другими элементами железобетонного каркаса.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Замоноличенные соединения применяют при необходимости заделки зазоров между соединяемыми элементами бетоном или раствором для равномерной передаче усилий (нагрузок)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Примером таких соединений служит соединение фундаментных и стеновых блоков между собой, жесткое соединение железобетонной колонны с фундаментом.</a:t>
            </a:r>
          </a:p>
          <a:p>
            <a:pPr algn="just" eaLnBrk="1" hangingPunct="1">
              <a:defRPr/>
            </a:pP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Смешанные соединения — это стыки элементов несущих конструкций, выполняемые сначала на болтах или путем сварки закладных деталей или выпусков арматуры, а затем замоноличиванием бетоном или раствором. </a:t>
            </a:r>
          </a:p>
          <a:p>
            <a:pPr algn="just" eaLnBrk="1" hangingPunct="1">
              <a:defRPr/>
            </a:pP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08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757988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Заделка стыков.</a:t>
            </a: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Стыки сборных железобетонных элементов заделывают с учетом того, какую они будут воспринимать нагрузку. Способ утепления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стыков, режим, сроки и порядок выдерживания бетона (раствора) приводятся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проекте производства раб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Если разрешено проектом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стыки замоноличивают бетонной смесью (раствором) с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противоморозными добавкам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(в соответствии с инструкциями). Бетонную смесь (раствор) транспортируют в утепленных бункерах, ящиках или автомобилях с оборудованием для подогрева.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предварительного прогрева замоноличиваемых стыков используют воздуходувки, нагнетающие в полость стыка горячий воздух. 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 обогрева закрепляют инвентарную опалубку с той стороны стыка, где была воздуходувка, и немедленно заполняют полость стыка подогретой бетонной смесью.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Термообработку бетона в стыках производят с помощью греющей опалубки с вмонтированными в нее электротенами или с помощью греющих проводов, укладываемых в бетон стыка.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Электропрогрев бетона контролируют в стыке обычными методами: 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регистрируют температуру бетона при укладке и во время прогрева до набора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70 %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прочности.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предварительного прогрева стыка с помощью греющей опалубки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ее устанавливают в проектное положение 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включают в сеть на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2...8 ч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отогрева стыкуемых элементов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температуры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15...20°С.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Затем бетонируют полость стыка, после чего прогревают бетон (раствор).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11262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6191250" indent="-61912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Греющая опалубка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имеет различную форму и конструкцию, например инвентарная металлическая опалубка с греющими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электрическими кассетами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рис.9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Электрические кассеты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асбестоцементных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листов со спиралью устанавливают на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поверхности опалубки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вдвигая их между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нижним и верхним уго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лками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Асбестоцементный лист кассеты, прилегающий к опалубке, имеет много отверстий для лучшей передачи теплоты опалубке.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Электрические кассеты подсоединяют параллельно к питающему проводу с напряжением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65 В.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446088"/>
            <a:ext cx="5888037" cy="4643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17675" y="5300663"/>
            <a:ext cx="5888038" cy="1346200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- 9. 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Инвентарная металлическая опалубка с электрическими греющими кассетами для стыков: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колонн, б — колонны и ригелей: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колонна, 2 — опалубка, 3 — кассеты, 4 — уголки, 5 — изолированные электропровода</a:t>
            </a:r>
          </a:p>
        </p:txBody>
      </p:sp>
    </p:spTree>
    <p:extLst>
      <p:ext uri="{BB962C8B-B14F-4D97-AF65-F5344CB8AC3E}">
        <p14:creationId xmlns:p14="http://schemas.microsoft.com/office/powerpoint/2010/main" val="59238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крупноблочных зданий</a:t>
            </a:r>
          </a:p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Наиболее простые — горизонтальные стыки наружных и внутренних стен из блоков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рис.8, 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Раствор укладывают по поверхности, на которую устанавливают блок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узел I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Снаружи шов зачеканивают раствором.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Вертикальные стыки внутренних стен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находятся в условиях относительно постоянной температуры, не подвержены внешним атмосферным воздействиям.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таких стыках достаточно обеспечить прочность и звуконепроницаемость соединения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 учетом этого в вертикальных стыках внутренних стен из блоков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узел IV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шпонку заполняют легким бетоном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или раствором, а шов с обеих сторон зачеканивают раствором.</a:t>
            </a:r>
          </a:p>
        </p:txBody>
      </p:sp>
      <p:pic>
        <p:nvPicPr>
          <p:cNvPr id="52227" name="Picture 3" descr="image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30"/>
          <a:stretch>
            <a:fillRect/>
          </a:stretch>
        </p:blipFill>
        <p:spPr bwMode="auto">
          <a:xfrm>
            <a:off x="1703389" y="2205038"/>
            <a:ext cx="4752975" cy="4464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00826" y="2419350"/>
            <a:ext cx="3960813" cy="4249738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8,а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между блоками и сопряжения стен и перекрытий в крупноблочных зданиях: 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a—стыки блоков:</a:t>
            </a:r>
          </a:p>
          <a:p>
            <a:pPr eaLnBrk="1" hangingPunct="1">
              <a:defRPr/>
            </a:pPr>
            <a:r>
              <a:rPr lang="en-US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—горизонтальный;</a:t>
            </a:r>
          </a:p>
          <a:p>
            <a:pPr eaLnBrk="1" hangingPunct="1">
              <a:defRPr/>
            </a:pPr>
            <a:r>
              <a:rPr lang="en-US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—вертикальный с заделкой легким бетоном;</a:t>
            </a:r>
          </a:p>
          <a:p>
            <a:pPr eaLnBrk="1" hangingPunct="1">
              <a:defRPr/>
            </a:pPr>
            <a:r>
              <a:rPr lang="en-US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—то же, с пакетом утеплителя;</a:t>
            </a:r>
          </a:p>
          <a:p>
            <a:pPr eaLnBrk="1" hangingPunct="1">
              <a:defRPr/>
            </a:pPr>
            <a:r>
              <a:rPr lang="en-US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—внутренней стены: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1—раствор;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2— конопатка просмоленной паклей и зачеканка раствором;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3—легкий бетон;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4—кирпич или бетонные камни;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5—уплотняющий пакет;</a:t>
            </a:r>
          </a:p>
          <a:p>
            <a:pPr eaLnBrk="1" hangingPunct="1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6—оклейка полости рулонным материалом. </a:t>
            </a:r>
          </a:p>
        </p:txBody>
      </p:sp>
    </p:spTree>
    <p:extLst>
      <p:ext uri="{BB962C8B-B14F-4D97-AF65-F5344CB8AC3E}">
        <p14:creationId xmlns:p14="http://schemas.microsoft.com/office/powerpoint/2010/main" val="35716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540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Вертикальные стыки между блоками наружных стен выполняются по-разному.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примыкании друг к другу блоков на глухих участках стен, благодаря наличию у блоков четвертей между ними образуется вертикальный открытый канал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узел III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Его заполняют легким бетоном, предварительно наклеив на четверти блоков полоску рулонного материала.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Шов между ребрами четвертей проконопачивают просмоленной паклей или заполняют герметизирующим жгутом на мастике.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наружной стороны шов зачеканивают раствором, а иногда поверху покрывают герметизирующей мастикой.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Такие же стыки могут иметь другую конструкцию заделки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узел III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вместо легкого бетона в канал стыка вкладывают пакет утеплителя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из шлаковаты, а с внутренней стороны канал закладывают кирпичом или легкобетонными камнями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примыкании подоконного блока к простеночному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образуется стык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узел II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с закрытым каналом на высоту подоконного блока.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Этот стык заделывают так же, как и стык между блоками внутренних стен, но с заполнением канала легким бетоном или раствором.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8" y="3213100"/>
            <a:ext cx="4779962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24601" y="3408363"/>
            <a:ext cx="4232275" cy="2881312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8,а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между блоками и сопряжения стен и перекрытий в крупноблочных зданиях: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a—стыки блоков: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—то же, с пакетом утеплителя;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—внутренней стены: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1—раствор;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2— конопатка просмоленной паклей и зачеканка раствором;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3—легкий бетон;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4—кирпич или бетонные камни;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5—уплотняющий пакет;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6—оклейка полости рулонным материалом. </a:t>
            </a:r>
          </a:p>
        </p:txBody>
      </p:sp>
    </p:spTree>
    <p:extLst>
      <p:ext uri="{BB962C8B-B14F-4D97-AF65-F5344CB8AC3E}">
        <p14:creationId xmlns:p14="http://schemas.microsoft.com/office/powerpoint/2010/main" val="187843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обеспечения устойчивости и пространственной жесткости крупноблочных зданий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местах сопряжения наружных и внутренних стен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устанавливают стальные скобы (анкеры)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стержней диаметром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мм, связывающие блоки между собой;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плиты междуэтажного перекрытия анкеруют между собой и со стенами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рис.9, 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  </a:t>
            </a:r>
          </a:p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Стыки крупнопанельных зданий.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Стыки наружных стен панельных зданий находятся под влиянием переменной температуры: до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40...50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°С летом и до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—35...—50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°С зимой и соответственно подвержены температурным деформациям. В результате в них попадает влага, которая, замерзая, разрушает заделку стыка. Кроме того, под воздействием разных температур внутри и снаружи помещения, внутри стыка, там где температура стены близка к 0 °С, влага, содержащаяся в воздухе, выделяется в виде конденсата, увлажняет материал стыка и также при замерзании разрушает стык. </a:t>
            </a:r>
          </a:p>
          <a:p>
            <a:pPr marL="46672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При плохой теплоизоляции стыка конденсат может выделяться на внутренней поверхности стены и разрушать отделку. В стыках возникают также напряжения, вызванные неравномерной осадкой здания, усадкой бетона. Все это учитывается при разработке конструкции стыков. Они должны удовлетворять требованиям прочности, герметичности, звуко-теплоизоляции.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0" t="15556"/>
          <a:stretch>
            <a:fillRect/>
          </a:stretch>
        </p:blipFill>
        <p:spPr bwMode="auto">
          <a:xfrm>
            <a:off x="1631950" y="2781301"/>
            <a:ext cx="4584700" cy="396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56350" y="5157789"/>
            <a:ext cx="4230688" cy="15843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9,б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между блоками и сопряжения стен и перекрытий в крупноблочных зданиях: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б—сопряжения стен и перекрытий;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7—скобы (анкеры) между блоками;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— анкеры между стенами и плитами перекрытия.</a:t>
            </a:r>
          </a:p>
        </p:txBody>
      </p:sp>
    </p:spTree>
    <p:extLst>
      <p:ext uri="{BB962C8B-B14F-4D97-AF65-F5344CB8AC3E}">
        <p14:creationId xmlns:p14="http://schemas.microsoft.com/office/powerpoint/2010/main" val="4964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91440" y="0"/>
            <a:ext cx="1228344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строительной практике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применяют два типа наружных стыков между панелями стен: закрытые и открытые (дренирующие).</a:t>
            </a:r>
          </a:p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В закрытых стыках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рис.10,а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герметизирующая заделка шва снаружи защищает стык от попадания влаги извне.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закрытом стыке наружных стен панельных зданий герметизация от попадания влаги внутрь стыка обеспечивается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пористой (упругой) прокладкой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 которой наносится слой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герметизирующей мастики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Изнутри на стык наклеивают полоску биостойкого рулонного гидроизоляционного материала —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воздухозащитная прокл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ейка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утепляют стык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пакетом утеплителя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Внутреннюю полость стыка заполняют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бетоном или раствором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Возможен и другой вариант заделки устья стыка: обмазывают клеящей мастикой грани панели в устье, проконопачивают шов смоляной паклей, по которой укладывают герметизирующую мастику. </a:t>
            </a:r>
          </a:p>
          <a:p>
            <a:pPr marL="36766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Снаружи шов для защиты мастики от солнечной радиации и других атмосферных воздействий заполняют раствором, поверхность которого затирают, или прорезают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руст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(узкую канавку).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r="50000"/>
          <a:stretch>
            <a:fillRect/>
          </a:stretch>
        </p:blipFill>
        <p:spPr bwMode="auto">
          <a:xfrm>
            <a:off x="1631950" y="2997201"/>
            <a:ext cx="3455988" cy="3744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03838" y="4292600"/>
            <a:ext cx="5256212" cy="1944688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10,а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панелей наружных стен: а — закрытый: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защитное покрытие; 2 — наружные панели;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— герметизирующая мастика;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— упругая прокладка (пароизол,  гернит);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— воздухозащитная проклейка; 6 — термовкладыш;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— бетон; 8 — панель внутренней стены;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— панель перекрытия; 10 — раствор в горизонтальном шве. </a:t>
            </a:r>
          </a:p>
        </p:txBody>
      </p:sp>
    </p:spTree>
    <p:extLst>
      <p:ext uri="{BB962C8B-B14F-4D97-AF65-F5344CB8AC3E}">
        <p14:creationId xmlns:p14="http://schemas.microsoft.com/office/powerpoint/2010/main" val="23773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В открытых стыках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рис.10,б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вода может проникать в устье стыка, а для ее отвода служат водоотбойные (водоотводящие) конструктивные устройства. Конструкция открытого стыка рассчитана не на герметизацию его от проникновения влаги, а на то, чтобы отвести ее за пределы стыка. Чтобы попадающая в устье стыка вода не впитывалась, поверхность боковых граней стыка грунтуют герметизирующей мастикой. 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Для отвода воды в наружный вертикальный канал стыка вставляют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водоотбойную ленту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на пересечении вертикального и горизонтального швов между панелями ставят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водоотводящий фартук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выполняющий роль слива воды. Поверхность внутренней полости стыка оклеивают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воздухозащитной лентой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 небольшой компенсацией на температурные деформации панелей. </a:t>
            </a:r>
          </a:p>
          <a:p>
            <a:pPr marL="39433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остальном, как и в закрытых стыках, в горизонтальном шве укладывают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пористую (упругую) прокладку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для теплоизоляции горизонтального и вертикального стыков вкладывают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пакет утеплителя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0" r="4054"/>
          <a:stretch>
            <a:fillRect/>
          </a:stretch>
        </p:blipFill>
        <p:spPr bwMode="auto">
          <a:xfrm>
            <a:off x="1616076" y="2565401"/>
            <a:ext cx="3832225" cy="421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26088" y="3789364"/>
            <a:ext cx="5040312" cy="28797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10,б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панелей наружных стен: б — открытый: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— наружные панели;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— упругая прокладка (пароизол, гернит);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— воздухозащитная проклейка;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— термовкладыш;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— бетон;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— панель внутренней стены;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— панель перекрытия;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— оцинкованный водоотводящий фартук;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— водоотбойная лента;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— декомпрессионный канал;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— водоотводящая лента, зажатая фартуком.</a:t>
            </a:r>
          </a:p>
        </p:txBody>
      </p:sp>
    </p:spTree>
    <p:extLst>
      <p:ext uri="{BB962C8B-B14F-4D97-AF65-F5344CB8AC3E}">
        <p14:creationId xmlns:p14="http://schemas.microsoft.com/office/powerpoint/2010/main" val="86946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Соединение стеновых панелей.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Наружные стеновые панели с целью обеспечения жесткости и устойчивости конструкций здания соединяют между собой, а также с панелями внутренних стен. Соединения выполняют различными способами. 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Наиболее широко применяют соединения арматурными связями — скобами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рис.11,а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которые вставляют в отверстия петлевых выпусков арматуры у примыкающих панелей. Для обеспечения жесткости такие стыки замоноличивают бетоном. Такие связи устанавливают в верхней и нижней части вертикального стыка.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Другой вариант соединения — стальными накладками, привариваемыми к закладным деталям примыкающих панелей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рис.11,б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Такие соединения также замоноличивают бетоном.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" t="11301" r="8716"/>
          <a:stretch>
            <a:fillRect/>
          </a:stretch>
        </p:blipFill>
        <p:spPr bwMode="auto">
          <a:xfrm>
            <a:off x="1631951" y="2349501"/>
            <a:ext cx="8785225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31950" y="5589588"/>
            <a:ext cx="8928100" cy="1008062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11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Соединение панелей стен: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связями-скобами, б — накладками на сварке; 1 — внутренняя стеновая панель, 2 — петлевые выпуски арматуры, 3 — связи-скобы, 4 — наружные стеновые панели, 5 — закладные детали, 6 — накладки</a:t>
            </a:r>
          </a:p>
        </p:txBody>
      </p:sp>
    </p:spTree>
    <p:extLst>
      <p:ext uri="{BB962C8B-B14F-4D97-AF65-F5344CB8AC3E}">
        <p14:creationId xmlns:p14="http://schemas.microsoft.com/office/powerpoint/2010/main" val="253606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Стыки между конструкциями перекрытий и покрытий.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панельных зданиях перекрытия опираются непосредственно на внутренние стены. Стыки между ними заполняют раствором при установке панелей перекрытия. Стыки между панелями перекрытия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рис.12,а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выполняют,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сваривая закладные детали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заделывая раствором зазор между торцами панелей. Применяют и другие конструкции стыков; указания по устройству их даются в проектах.</a:t>
            </a:r>
          </a:p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Стыки (швы)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 многопустотными плитами перекрытий и ребристыми плитами покрытий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рис.12,б,в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имеют уширение кверху, их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заполняют раствором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При примыкании плит перекрытий к наружным стенам из крупных блоков, когда плиты располагаются вдоль стены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рис.12, 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одновременно заделывают четверти блока и шов между стеной и плитой покрытия. 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Для утепления стыка в четверть блока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укладывают пакет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теплоизоляции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обернутый гидроизоляцией, затем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бетонные камни или кирпич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шов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заполняют раствором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</a:t>
            </a:r>
          </a:p>
          <a:p>
            <a:pPr marL="49339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Стык такой же конструкции устраивают между балконной плитой и четвертью стенового блока или стеновой панелью.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2997201"/>
            <a:ext cx="4724400" cy="3744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00826" y="4005264"/>
            <a:ext cx="3959225" cy="26638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12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между плитами перекрытий и покрытий: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перекрытия панельного здания с несущими внутренними стенами;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— перекрытия с наружными блоками;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— ребристых плит покрытия между собой: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панели (плиты) перекрытия;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— раствор; 3 — закладные детали на сварке; 4 — панели внутренней стены;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— бетонный камень, кирпич;6 — пакет теплоизоляции;7 — блоки наружной стены.</a:t>
            </a:r>
          </a:p>
        </p:txBody>
      </p:sp>
    </p:spTree>
    <p:extLst>
      <p:ext uri="{BB962C8B-B14F-4D97-AF65-F5344CB8AC3E}">
        <p14:creationId xmlns:p14="http://schemas.microsoft.com/office/powerpoint/2010/main" val="337828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588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Соединения элементов каркаса многоэтажных зданий (стыки колонн).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Стыки колонн многоэтажных зданий относятся к жестким соединениям несущих конструкций.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Наиболее распространены стыки двух типов.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стыке первого типа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рис.13,а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оголовок каждого элемента колонны имеет сплошное обрамление из стальных пластин (стальной оголовок). Элементы стыкуются непосредственно через центрирующую опорную стальную пластину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соединяются накладными арматурными стержнями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которые приваривают соответственно к боковым пластинам нижнего и верхнего оголовков.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 сварки всех элементов зазор между стыкуемыми оголовками зачеканивают раствором, а затем бетонируют. </a:t>
            </a:r>
          </a:p>
          <a:p>
            <a:pPr marL="59245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Такой стык прост в выполнении, однако на него требуется много металла — до 40 кг на стык.</a:t>
            </a:r>
          </a:p>
        </p:txBody>
      </p:sp>
      <p:pic>
        <p:nvPicPr>
          <p:cNvPr id="66563" name="Picture 3" descr="D:\№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2276476"/>
            <a:ext cx="3171825" cy="453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5" descr="D:\№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6" y="2276475"/>
            <a:ext cx="2587625" cy="453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535863" y="4292601"/>
            <a:ext cx="2881312" cy="22320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13,а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колонн: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накладными стержнями, 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1,3 — стыкуемые элементы колонны, 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— стальной оголовок, 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— накладные стержни, </a:t>
            </a:r>
          </a:p>
        </p:txBody>
      </p:sp>
    </p:spTree>
    <p:extLst>
      <p:ext uri="{BB962C8B-B14F-4D97-AF65-F5344CB8AC3E}">
        <p14:creationId xmlns:p14="http://schemas.microsoft.com/office/powerpoint/2010/main" val="7979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Второй тип стыка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рис.13,б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имеет такую конструкцию.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Верхняя часть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стыкуемой колонны опирается на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выступ бетона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нижней части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выпуски арматуры сваривают встык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ванной сваркой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Полость между выступами зачеканивают раствором.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 сварки стержней устанавливают хомут и замоноличивают стык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таком стыке нет стального оголовка из пластин и накладных стержней и на такой стык расходуется меньше металла.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Такой же конструкции применяют стыки в колоннах с большим числом стержней — эти колонны рассчитаны на восприятие больших нагрузок.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Жесткими замоноличенными стыками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соединяют также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ригели каркасов многоэтажных зданий с колоннами, колонны с капителями и межколонные плиты с капителями в безбалочных перекрытиях.</a:t>
            </a: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1" name="Picture 3" descr="D:\№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2565401"/>
            <a:ext cx="2697163" cy="417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2" name="Picture 5" descr="D:\№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4" y="2552701"/>
            <a:ext cx="2630487" cy="4189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104064" y="3062289"/>
            <a:ext cx="3455987" cy="267017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13,б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Стыки колонн: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— сваркой арматурных выпусков; 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1,3 — стыкуемые элементы колонны;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— выступ бетона;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7—сварка выпусков арматуры; </a:t>
            </a:r>
          </a:p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8—хомут.</a:t>
            </a:r>
          </a:p>
        </p:txBody>
      </p:sp>
    </p:spTree>
    <p:extLst>
      <p:ext uri="{BB962C8B-B14F-4D97-AF65-F5344CB8AC3E}">
        <p14:creationId xmlns:p14="http://schemas.microsoft.com/office/powerpoint/2010/main" val="336999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Соединение ригелей и колонн.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каркасах многоэтажных промышленных зданий ригель с колонной соединяют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рис.14,а,в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сваркой выпусков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арматуры из колонн и ригеля, закладных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деталей ригеля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консоли колонны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последующим замоноличиванием стыка.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Жесткость соединения обеспечивается сваркой в двух уровнях: в уровне верхнего пояса ригеля сваркой выпусков арматуры, в уровне нижнего пояса — закладных деталей.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Жесткость каркаса в другом направлении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(перпендикулярно ригелям) обеспечивается вертикальными металлическими связями между колоннами в местах, указанных в проекте, а также распорными межколонными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плитами перекрытия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которые устанавливают по ригелям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рис.14,в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3943350"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Распорные плиты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смежных пролетов в уровне верхней полки соединяют между собой приваркой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стальных накладок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Кроме того, опорные части распорных плит по обе стороны колонны приваривают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закладным деталям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ригелей.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276476"/>
            <a:ext cx="3816350" cy="4532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3725" y="3430588"/>
            <a:ext cx="4857750" cy="3427412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14,а,в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Соединения ригеля с колонной в каркасе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промышленного здания: жесткие: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ригеля с полками и колонны крайнего ряда,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в— прямоугольного ригеля с колонной среднего ряда;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колонна; 2 — ригель; 3 — хомуты; 4 — спаренные выпуски ригеля и колонны;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— контур замоноличивания стыка;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— закладные детали ригеля;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7— закладная деталь колонны;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— закладная деталь для соединения плиты перекрытия с ригелем;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— распорная межколонная плита;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— плиты перекрыт12 — закладная деталь ригеля;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— соединительная планка.</a:t>
            </a:r>
          </a:p>
          <a:p>
            <a:pPr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29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Соединения ригелей и колонн в зависимости от характера воспринимаемых усилий могут быть также и шарнирными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рис.14,б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В шарнирном стыке ригель (балку) перекрытия опирают на консоль, торец. Соединение с колонной обеспечивается сваркой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закладных деталей ко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лонны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ригеля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помощи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соединительной планки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также приварки опорной закладной части ригеля к закладной детали консоли колонны. </a:t>
            </a: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Соединения стропильных конструкций и плит покрытия в одноэтажных производственных зданиях. </a:t>
            </a:r>
          </a:p>
          <a:p>
            <a:pPr algn="just" eaLnBrk="1" hangingPunct="1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Стропильные балки или фермы в одноэтажных каркасных зданиях опираются непосредственно на оголовок колонны.   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268414"/>
            <a:ext cx="3816350" cy="3832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3725" y="1989139"/>
            <a:ext cx="4857750" cy="20161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14,б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Соединения ригеля с колонной в каркасе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промышленного здания - шарнирное: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— шарнирное; 1 — колонна, 2 — ригель, 5 — контур замоноличивания стыка, 7	— закладная деталь колонны, 8 — закладная деталь для соединения плиты перекрытия с ригелем, 9 — распорная межколонная плита, 10 — стальные накладки.</a:t>
            </a:r>
          </a:p>
        </p:txBody>
      </p:sp>
    </p:spTree>
    <p:extLst>
      <p:ext uri="{BB962C8B-B14F-4D97-AF65-F5344CB8AC3E}">
        <p14:creationId xmlns:p14="http://schemas.microsoft.com/office/powerpoint/2010/main" val="19371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Узлы сопряжения выполняют по следующей схеме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рис.15,а,б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оголовке колонны есть опорная плита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которую устанавливают стропильную ферму ее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опорной плитой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привариваемой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монтажным швом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закладной детали колонны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14600" algn="just">
              <a:defRPr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При соединении подстропильных и стропильных ферм между собой и с колонной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рис.16,а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сваривают между собой их закладные детали и опорные плиты.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опирании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стропильных конструкций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смежные концы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подстропильных ферм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ее приваривают только к одной из них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см. поз. 9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для обеспечения разрезной схемы работы.    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836614"/>
            <a:ext cx="5481638" cy="266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91401" y="836614"/>
            <a:ext cx="3140075" cy="26638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15,а,б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Соединение стропильных ферм с колонной: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при опирании фермы на колонну крайнего ряда;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— то же, двух ферм на колонну среднего ряда: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колонна;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— опорная плита колонны;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— опорная плита фермы;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— монтажный сварной шов.</a:t>
            </a:r>
          </a:p>
        </p:txBody>
      </p:sp>
      <p:pic>
        <p:nvPicPr>
          <p:cNvPr id="7475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25"/>
          <a:stretch>
            <a:fillRect/>
          </a:stretch>
        </p:blipFill>
        <p:spPr bwMode="auto">
          <a:xfrm>
            <a:off x="1622426" y="3573463"/>
            <a:ext cx="2386013" cy="332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24339" y="5084764"/>
            <a:ext cx="6307137" cy="15843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16,а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Соединение подстропильных и стропильных ферм и колонны: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— колонна, 2, 3 — опорные плиты, колонны и подстропильные фермы,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— подстропильная ферма, 5 — закладная деталь подстропильной фермы, 6 — опорная плита, 7 — закладная опорная деталь стропильной фермы,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— стропильная ферма, 9 — монтажный шов, 10 — закладная деталь фермы, 11 — то же, ребристой плиты покрытия, 12 — плита покрытия</a:t>
            </a:r>
          </a:p>
        </p:txBody>
      </p:sp>
    </p:spTree>
    <p:extLst>
      <p:ext uri="{BB962C8B-B14F-4D97-AF65-F5344CB8AC3E}">
        <p14:creationId xmlns:p14="http://schemas.microsoft.com/office/powerpoint/2010/main" val="18441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Плиты покрытия опираются концами продольных ребер на верхний пояс стропильных ферм или балок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рис.16,б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Плиты </a:t>
            </a: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приваривают в местах опирания их закладных деталей с закладными деталями </a:t>
            </a: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стропильной конструкции. </a:t>
            </a:r>
            <a:r>
              <a:rPr lang="ru-RU" sz="1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Пазы между продольными ребрами соседних плит и их торцами замоноличивают раствором или бетоном на щебне мелкой фракции.</a:t>
            </a: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dirty="0"/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43250" algn="ctr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Узлы крепления стеновых железобетонных панелей к колоннам. 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Наружные железобетонные стеновые панели соединяют с колоннами металлическими деталями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которые приваривают или прикрепляют болтами к закладным деталям панелей и колонн. </a:t>
            </a:r>
          </a:p>
          <a:p>
            <a:pPr algn="just">
              <a:tabLst>
                <a:tab pos="85725" algn="l"/>
              </a:tabLs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Стеновые панели в каркасных зданиях бывают самонесущие и навесные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tabLst>
                <a:tab pos="85725" algn="l"/>
              </a:tabLs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Самонесущие панели опирают друг на друга и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прикрепляют к колоннам стержнями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2"/>
          <a:stretch>
            <a:fillRect/>
          </a:stretch>
        </p:blipFill>
        <p:spPr bwMode="auto">
          <a:xfrm>
            <a:off x="1625601" y="981075"/>
            <a:ext cx="3533775" cy="3455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03838" y="1773238"/>
            <a:ext cx="4824412" cy="1223962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16,б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Соединение плит покрытия с подстропильной фермой :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— стропильная ферма,  10 — закладная деталь фермы,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— то же, ребристой плиты покрытия, 12 — плита покрытия</a:t>
            </a:r>
          </a:p>
        </p:txBody>
      </p:sp>
    </p:spTree>
    <p:extLst>
      <p:ext uri="{BB962C8B-B14F-4D97-AF65-F5344CB8AC3E}">
        <p14:creationId xmlns:p14="http://schemas.microsoft.com/office/powerpoint/2010/main" val="4117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D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Навесные панел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устанавливают на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опорные столики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рис.17, а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привариваемые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закладной детали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колонны, и прикрепляют в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верхней части стержнями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привариваемыми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закладным деталям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панели и колонны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Возможен и такой вариант крепления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рис.17, б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сцеплением уголков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из которых один приварен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закладной детали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колонны, другой — к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закладной детали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панели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Железобетонные панели к конструкциям стального каркаса крепят аналогичными способами.</a:t>
            </a:r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557339"/>
            <a:ext cx="8804275" cy="3851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74825" y="5445126"/>
            <a:ext cx="8642350" cy="1368425"/>
          </a:xfrm>
          <a:prstGeom prst="rect">
            <a:avLst/>
          </a:prstGeom>
          <a:solidFill>
            <a:srgbClr val="F7FDE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Рисунок – 17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Узлы крепления стеновых панелей к колоннам: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— с опиранием на столик и при помощи стержней, б — сцепом уголков:</a:t>
            </a:r>
          </a:p>
          <a:p>
            <a:pPr eaLnBrk="1" hangingPunct="1">
              <a:defRPr/>
            </a:pPr>
            <a:r>
              <a:rPr lang="en-US" sz="1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 вариант крепления (вид со стороны колонны)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1 — колонна;  2 — закладная деталь колонны;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— опорный столик;  4 — стеновая панель;  5 — закладная деталь панели; 6 — стержень;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— сцеп из уголков.</a:t>
            </a:r>
          </a:p>
        </p:txBody>
      </p:sp>
    </p:spTree>
    <p:extLst>
      <p:ext uri="{BB962C8B-B14F-4D97-AF65-F5344CB8AC3E}">
        <p14:creationId xmlns:p14="http://schemas.microsoft.com/office/powerpoint/2010/main" val="214984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</TotalTime>
  <Words>3230</Words>
  <Application>Microsoft Office PowerPoint</Application>
  <PresentationFormat>Широкоэкранный</PresentationFormat>
  <Paragraphs>246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</cp:revision>
  <dcterms:created xsi:type="dcterms:W3CDTF">2022-01-08T07:36:53Z</dcterms:created>
  <dcterms:modified xsi:type="dcterms:W3CDTF">2022-01-09T11:04:55Z</dcterms:modified>
</cp:coreProperties>
</file>